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980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636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609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412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809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363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923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758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341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400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228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816D98-CBF9-4A3E-9876-1C54180A8CC9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546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88640"/>
            <a:ext cx="8175282" cy="5669251"/>
          </a:xfrm>
        </p:spPr>
        <p:txBody>
          <a:bodyPr>
            <a:normAutofit fontScale="90000"/>
          </a:bodyPr>
          <a:lstStyle/>
          <a:p>
            <a:r>
              <a:rPr lang="uk-UA" sz="2700" b="1" dirty="0" smtClean="0"/>
              <a:t/>
            </a:r>
            <a:br>
              <a:rPr lang="uk-UA" sz="2700" b="1" dirty="0" smtClean="0"/>
            </a:br>
            <a:r>
              <a:rPr lang="uk-UA" sz="2700" b="1" dirty="0"/>
              <a:t/>
            </a:r>
            <a:br>
              <a:rPr lang="uk-UA" sz="2700" b="1" dirty="0"/>
            </a:br>
            <a:r>
              <a:rPr lang="uk-UA" sz="2700" b="1" dirty="0" smtClean="0"/>
              <a:t/>
            </a:r>
            <a:br>
              <a:rPr lang="uk-UA" sz="2700" b="1" dirty="0" smtClean="0"/>
            </a:br>
            <a:r>
              <a:rPr lang="uk-UA" sz="2700" b="1" dirty="0"/>
              <a:t/>
            </a:r>
            <a:br>
              <a:rPr lang="uk-UA" sz="2700" b="1" dirty="0"/>
            </a:br>
            <a:r>
              <a:rPr lang="uk-UA" sz="2700" b="1" dirty="0" smtClean="0">
                <a:solidFill>
                  <a:schemeClr val="accent6">
                    <a:lumMod val="75000"/>
                  </a:schemeClr>
                </a:solidFill>
              </a:rPr>
              <a:t>Міністерство </a:t>
            </a:r>
            <a:r>
              <a:rPr lang="uk-UA" sz="2700" b="1" dirty="0">
                <a:solidFill>
                  <a:schemeClr val="accent6">
                    <a:lumMod val="75000"/>
                  </a:schemeClr>
                </a:solidFill>
              </a:rPr>
              <a:t>освіти і науки України</a:t>
            </a:r>
            <a:r>
              <a:rPr lang="ru-RU" sz="2700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7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uk-UA" sz="2700" b="1" dirty="0">
                <a:solidFill>
                  <a:schemeClr val="accent6">
                    <a:lumMod val="75000"/>
                  </a:schemeClr>
                </a:solidFill>
              </a:rPr>
              <a:t>Херсонський державний університет</a:t>
            </a:r>
            <a:r>
              <a:rPr lang="ru-RU" sz="2700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7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uk-UA" sz="2700" b="1" dirty="0">
                <a:solidFill>
                  <a:schemeClr val="accent6">
                    <a:lumMod val="75000"/>
                  </a:schemeClr>
                </a:solidFill>
              </a:rPr>
              <a:t>Факультет економіки та менеджменту</a:t>
            </a:r>
            <a:r>
              <a:rPr lang="ru-RU" sz="2700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7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uk-UA" sz="2700" b="1" dirty="0">
                <a:solidFill>
                  <a:schemeClr val="accent6">
                    <a:lumMod val="75000"/>
                  </a:schemeClr>
                </a:solidFill>
              </a:rPr>
              <a:t>Кафедра </a:t>
            </a:r>
            <a:r>
              <a:rPr lang="uk-UA" sz="2700" b="1" dirty="0" smtClean="0">
                <a:solidFill>
                  <a:schemeClr val="accent6">
                    <a:lumMod val="75000"/>
                  </a:schemeClr>
                </a:solidFill>
              </a:rPr>
              <a:t>менеджменту і </a:t>
            </a:r>
            <a:r>
              <a:rPr lang="uk-UA" sz="2700" b="1" dirty="0" smtClean="0">
                <a:solidFill>
                  <a:schemeClr val="accent6">
                    <a:lumMod val="75000"/>
                  </a:schemeClr>
                </a:solidFill>
              </a:rPr>
              <a:t>адміністрування</a:t>
            </a:r>
            <a:r>
              <a:rPr lang="ru-RU" sz="2700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7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sz="2700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7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uk-UA" sz="2700" b="1" dirty="0" smtClean="0">
                <a:solidFill>
                  <a:schemeClr val="accent6">
                    <a:lumMod val="75000"/>
                  </a:schemeClr>
                </a:solidFill>
              </a:rPr>
              <a:t>«Організація праці менеджера: Основи управлінського консультування»</a:t>
            </a:r>
            <a:r>
              <a:rPr lang="ru-RU" sz="2700" b="1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700" b="1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uk-UA" sz="2700" b="1" dirty="0">
                <a:solidFill>
                  <a:schemeClr val="accent6">
                    <a:lumMod val="75000"/>
                  </a:schemeClr>
                </a:solidFill>
              </a:rPr>
              <a:t> </a:t>
            </a:r>
            <a:r>
              <a:rPr lang="ru-RU" sz="2700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7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uk-UA" sz="2700" dirty="0">
                <a:solidFill>
                  <a:schemeClr val="accent6">
                    <a:lumMod val="75000"/>
                  </a:schemeClr>
                </a:solidFill>
              </a:rPr>
              <a:t>Галузь знань </a:t>
            </a:r>
            <a:r>
              <a:rPr lang="uk-UA" sz="2700" u="sng" dirty="0">
                <a:solidFill>
                  <a:schemeClr val="accent6">
                    <a:lumMod val="75000"/>
                  </a:schemeClr>
                </a:solidFill>
              </a:rPr>
              <a:t>07 Управління та адміністрування</a:t>
            </a:r>
            <a:r>
              <a:rPr lang="ru-RU" sz="2700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7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uk-UA" sz="2700" dirty="0">
                <a:solidFill>
                  <a:schemeClr val="accent6">
                    <a:lumMod val="75000"/>
                  </a:schemeClr>
                </a:solidFill>
              </a:rPr>
              <a:t>Спеціальність </a:t>
            </a:r>
            <a:r>
              <a:rPr lang="uk-UA" sz="2700" dirty="0" smtClean="0">
                <a:solidFill>
                  <a:schemeClr val="accent6">
                    <a:lumMod val="75000"/>
                  </a:schemeClr>
                </a:solidFill>
              </a:rPr>
              <a:t>073 «Менеджмент»</a:t>
            </a:r>
            <a:r>
              <a:rPr lang="ru-RU" sz="2700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7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uk-UA" sz="2700" dirty="0">
                <a:solidFill>
                  <a:schemeClr val="accent6">
                    <a:lumMod val="75000"/>
                  </a:schemeClr>
                </a:solidFill>
              </a:rPr>
              <a:t>Ступінь вищої освіти </a:t>
            </a:r>
            <a:r>
              <a:rPr lang="uk-UA" sz="2700" u="sng" dirty="0">
                <a:solidFill>
                  <a:schemeClr val="accent6">
                    <a:lumMod val="75000"/>
                  </a:schemeClr>
                </a:solidFill>
              </a:rPr>
              <a:t>бакалавр</a:t>
            </a:r>
            <a:r>
              <a:rPr lang="ru-RU" sz="2700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7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sz="2700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7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sz="2700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7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uk-UA" sz="2700" b="1" dirty="0" smtClean="0">
                <a:solidFill>
                  <a:schemeClr val="accent6">
                    <a:lumMod val="75000"/>
                  </a:schemeClr>
                </a:solidFill>
              </a:rPr>
              <a:t>ХЕРСОН</a:t>
            </a:r>
            <a:r>
              <a:rPr lang="ru-RU" sz="2700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7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uk-UA" sz="2700" dirty="0">
                <a:solidFill>
                  <a:schemeClr val="accent6">
                    <a:lumMod val="75000"/>
                  </a:schemeClr>
                </a:solidFill>
              </a:rPr>
              <a:t> 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dirty="0">
                <a:solidFill>
                  <a:schemeClr val="accent6">
                    <a:lumMod val="75000"/>
                  </a:schemeClr>
                </a:solidFill>
              </a:rPr>
            </a:b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Предметом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вивчення навчальної дисципліни 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є 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система знань, пов’язаних із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принципами організації консультаційних послуг, технологією управлінського 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консультування.</a:t>
            </a:r>
            <a:endParaRPr lang="uk-UA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uk-UA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Метою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викладання дисципліни 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є 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вивчення студентами основних принципів і положень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консультування з управління та організаційного розвитку, оволодіння методами діагностики проблем організації і способами залучення людей до процесів змін.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uk-UA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Основними </a:t>
            </a:r>
            <a:r>
              <a:rPr lang="uk-UA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завданнями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вивчення дисципліни «Організація праці менеджера: 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Основи управлінського консультування» </a:t>
            </a:r>
            <a:r>
              <a:rPr lang="uk-UA" sz="24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uk-UA" sz="240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  <a:tab pos="1209040" algn="l"/>
              </a:tabLst>
            </a:pP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сприяння розумінню сутності та змісту консалтингової діяльності та її необхідності для сфери менеджменту організацій; місця і ролі курсу в системі менеджменту та формуванні якостей управлінського консультанта</a:t>
            </a:r>
            <a:r>
              <a:rPr lang="uk-UA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  <a:tab pos="1209040" algn="l"/>
              </a:tabLst>
            </a:pP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організація управлінської праці менеджерів різних рівнів управління та </a:t>
            </a:r>
            <a:r>
              <a:rPr lang="uk-UA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формування 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її складових;</a:t>
            </a:r>
            <a:endParaRPr lang="ru-RU" sz="24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  <a:tab pos="1209040" algn="l"/>
              </a:tabLst>
            </a:pP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формування знань щодо умов і чинників успішного управлінського консультування, усвідомлення підходів і методів надання консалтингових управлінських </a:t>
            </a:r>
            <a:r>
              <a:rPr lang="uk-UA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послуг;</a:t>
            </a:r>
            <a:endParaRPr lang="ru-RU" sz="20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  <a:tab pos="1209040" algn="l"/>
              </a:tabLst>
            </a:pPr>
            <a:r>
              <a:rPr lang="uk-UA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розвиток 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здібностей і набуття навичок підготовки і проведення консалтингової управлінської </a:t>
            </a:r>
            <a:r>
              <a:rPr lang="uk-UA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діяльності.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548680"/>
            <a:ext cx="8229600" cy="5626121"/>
          </a:xfrm>
        </p:spPr>
        <p:txBody>
          <a:bodyPr>
            <a:normAutofit fontScale="40000" lnSpcReduction="2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Компетентності </a:t>
            </a:r>
            <a:r>
              <a:rPr lang="uk-UA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здобувачів ступеня вищої освіти бакалавр з навчальної дисципліни: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sz="4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здатність </a:t>
            </a:r>
            <a:r>
              <a:rPr lang="uk-UA" sz="4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створювати та організовувати ефективні комунікації в процесі </a:t>
            </a:r>
            <a:r>
              <a:rPr lang="uk-UA" sz="4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управління</a:t>
            </a:r>
            <a:r>
              <a:rPr lang="uk-UA" sz="4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endParaRPr lang="ru-RU" sz="40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sz="4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</a:t>
            </a:r>
            <a:r>
              <a:rPr lang="uk-UA" sz="4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датність </a:t>
            </a:r>
            <a:r>
              <a:rPr lang="uk-UA" sz="4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аналізувати й структурувати проблеми організації, формувати обґрунтовані </a:t>
            </a:r>
            <a:r>
              <a:rPr lang="uk-UA" sz="4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рішення</a:t>
            </a:r>
            <a:r>
              <a:rPr lang="uk-UA" sz="4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endParaRPr lang="ru-RU" sz="40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sz="4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</a:t>
            </a:r>
            <a:r>
              <a:rPr lang="uk-UA" sz="4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озуміти </a:t>
            </a:r>
            <a:r>
              <a:rPr lang="uk-UA" sz="4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принципи і норми права та використовувати їх у професійній </a:t>
            </a:r>
            <a:r>
              <a:rPr lang="uk-UA" sz="4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діяльності, </a:t>
            </a:r>
            <a:endParaRPr lang="ru-RU" sz="40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sz="4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</a:t>
            </a:r>
            <a:r>
              <a:rPr lang="uk-UA" sz="4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озуміти </a:t>
            </a:r>
            <a:r>
              <a:rPr lang="uk-UA" sz="4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принципи психології та використовувати їх у професійній діяльності. </a:t>
            </a:r>
            <a:endParaRPr lang="ru-RU" sz="40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uk-UA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</a:t>
            </a:r>
            <a:r>
              <a:rPr lang="uk-UA" sz="4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датність </a:t>
            </a:r>
            <a:r>
              <a:rPr lang="uk-UA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формувати та демонструвати лідерські якості та поведінкові навички</a:t>
            </a:r>
            <a:r>
              <a:rPr lang="uk-UA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4000" b="1" dirty="0" smtClean="0">
                <a:latin typeface="Times New Roman" pitchFamily="18" charset="0"/>
                <a:cs typeface="Times New Roman" pitchFamily="18" charset="0"/>
              </a:rPr>
              <a:t>Програмні  результати навчання</a:t>
            </a:r>
            <a:r>
              <a:rPr lang="uk-UA" sz="4000" b="1" i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uk-UA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4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з</a:t>
            </a:r>
            <a:r>
              <a:rPr lang="uk-UA" sz="4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нати свої права і обов’язки як члена суспільства, усвідомлювати цінності громадянського суспільства, </a:t>
            </a:r>
            <a:r>
              <a:rPr lang="uk-UA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верховенства права, прав і свобод людини і громадянина в Україні,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зберігати моральні, культурні, наукові цінності та примножувати досягнення суспільства, використовувати різні види та форми рухової активності для ведення здорового способу </a:t>
            </a:r>
            <a:r>
              <a:rPr lang="uk-UA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життя, 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180"/>
              </a:spcAft>
            </a:pPr>
            <a:r>
              <a:rPr lang="uk-UA" sz="4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д</a:t>
            </a:r>
            <a:r>
              <a:rPr lang="uk-UA" sz="4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емонструвати </a:t>
            </a:r>
            <a:r>
              <a:rPr lang="uk-UA" sz="4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навички аналізу ситуації та здійснення комунікації у різних сферах діяльності </a:t>
            </a:r>
            <a:r>
              <a:rPr lang="uk-UA" sz="4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організації</a:t>
            </a:r>
            <a:r>
              <a:rPr lang="uk-UA" sz="4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</a:t>
            </a:r>
            <a:endParaRPr lang="ru-RU" sz="40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spcAft>
                <a:spcPts val="180"/>
              </a:spcAft>
            </a:pPr>
            <a:r>
              <a:rPr lang="uk-UA" sz="4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</a:t>
            </a:r>
            <a:r>
              <a:rPr lang="uk-UA" sz="4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цінювати </a:t>
            </a:r>
            <a:r>
              <a:rPr lang="uk-UA" sz="4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правові, соціальні та економічні наслідки функціонування </a:t>
            </a:r>
            <a:r>
              <a:rPr lang="uk-UA" sz="4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організації, </a:t>
            </a:r>
            <a:endParaRPr lang="ru-RU" sz="40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spcAft>
                <a:spcPts val="180"/>
              </a:spcAft>
            </a:pPr>
            <a:r>
              <a:rPr lang="uk-UA" sz="4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</a:t>
            </a:r>
            <a:r>
              <a:rPr lang="uk-UA" sz="4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пілкуватись </a:t>
            </a:r>
            <a:r>
              <a:rPr lang="uk-UA" sz="4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 усній та письмовій формі державною та іноземною </a:t>
            </a:r>
            <a:r>
              <a:rPr lang="uk-UA" sz="4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мовами</a:t>
            </a:r>
            <a:r>
              <a:rPr lang="uk-UA" sz="4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</a:t>
            </a:r>
            <a:endParaRPr lang="ru-RU" sz="40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/>
            <a:r>
              <a:rPr lang="uk-UA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демонструвати </a:t>
            </a:r>
            <a:r>
              <a:rPr lang="uk-UA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здатність діяти соціально відповідально та громадсько свідомо на основі етичних міркувань (мотивів), повагу до різноманітності та </a:t>
            </a:r>
            <a:r>
              <a:rPr lang="uk-UA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міжкультурності</a:t>
            </a:r>
            <a:r>
              <a:rPr lang="uk-UA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Перел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тем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88560" y="1690689"/>
            <a:ext cx="7886700" cy="4351338"/>
          </a:xfrm>
        </p:spPr>
        <p:txBody>
          <a:bodyPr>
            <a:norm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1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Консультаційна діяльність, види і особливості консультаційних </a:t>
            </a:r>
            <a:r>
              <a:rPr lang="uk-UA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послуг</a:t>
            </a:r>
            <a:endParaRPr lang="ru-RU" sz="1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uk-UA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2. </a:t>
            </a:r>
            <a:r>
              <a:rPr lang="uk-UA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Управлінське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консультування. </a:t>
            </a:r>
            <a:r>
              <a:rPr lang="uk-UA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Каунселінг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uk-UA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коучинг</a:t>
            </a:r>
            <a:endParaRPr lang="ru-RU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255" indent="0">
              <a:spcAft>
                <a:spcPts val="600"/>
              </a:spcAft>
              <a:buNone/>
            </a:pPr>
            <a:r>
              <a:rPr lang="uk-UA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</a:t>
            </a:r>
            <a:r>
              <a:rPr lang="uk-UA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uk-UA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Консультування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як процес</a:t>
            </a:r>
            <a:endParaRPr lang="ru-RU" sz="105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uk-UA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</a:t>
            </a:r>
            <a:r>
              <a:rPr lang="uk-UA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uk-UA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Консультування </a:t>
            </a:r>
            <a:r>
              <a:rPr lang="uk-UA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командоутворення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Консультант-клієнтські стосунки</a:t>
            </a:r>
            <a:endParaRPr lang="ru-RU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uk-UA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</a:t>
            </a:r>
            <a:r>
              <a:rPr lang="uk-UA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uk-UA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Консультування </a:t>
            </a:r>
            <a:r>
              <a:rPr lang="uk-UA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командоутворення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Консультант-клієнтські </a:t>
            </a:r>
            <a:r>
              <a:rPr lang="uk-UA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стосунки</a:t>
            </a:r>
            <a:endParaRPr lang="ru-RU" sz="1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uk-UA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6. </a:t>
            </a:r>
            <a:r>
              <a:rPr lang="uk-UA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Формування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ринку консультаційних </a:t>
            </a:r>
            <a:r>
              <a:rPr lang="uk-UA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послуг</a:t>
            </a:r>
            <a:endParaRPr lang="ru-RU" sz="1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uk-UA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7 </a:t>
            </a:r>
            <a:r>
              <a:rPr lang="uk-UA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Впровадження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змін в організацію клієнта. Завершення консультування.</a:t>
            </a:r>
            <a:endParaRPr lang="ru-RU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pPr algn="ctr"/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РЕКОМЕНДОВАНА ЛІТЕРАТУРА: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197493"/>
          </a:xfrm>
        </p:spPr>
        <p:txBody>
          <a:bodyPr>
            <a:normAutofit/>
          </a:bodyPr>
          <a:lstStyle/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228600" algn="l"/>
              </a:tabLst>
            </a:pP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Князь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С. В. Основи управлінського консультування: навчальний посібник / С. В. Князь, Н. Г. </a:t>
            </a:r>
            <a:r>
              <a:rPr lang="uk-UA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Георгіаді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О. В. Князь. – Львів: Видавництво Львівської політехніки, 2006. – 156 с.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228600" algn="l"/>
              </a:tabLs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Менеджмент для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магістрів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підручник: у 2 т.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/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ред.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О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uk-UA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Балацького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О.М. </a:t>
            </a:r>
            <a:r>
              <a:rPr lang="uk-UA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Теліженка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Суми: ВТД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“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Університетська книга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”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2011.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228600" algn="l"/>
              </a:tabLst>
            </a:pP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Хміль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Ф. І.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Основи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управлінського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консультування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навчальний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посібник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/ Ф. І.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Хміль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– К. :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Академвидав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2008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240 с.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228600" algn="l"/>
              </a:tabLs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Чернов Ю. В. Управленческое консультирование: учебное пособие / Ю. В. Чернов. – К. : Кондор, 2009 – 272 с.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</TotalTime>
  <Words>511</Words>
  <Application>Microsoft Office PowerPoint</Application>
  <PresentationFormat>Экран (4:3)</PresentationFormat>
  <Paragraphs>35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Symbol</vt:lpstr>
      <vt:lpstr>Times New Roman</vt:lpstr>
      <vt:lpstr>Тема Office</vt:lpstr>
      <vt:lpstr>    Міністерство освіти і науки України Херсонський державний університет Факультет економіки та менеджменту Кафедра менеджменту і адміністрування  «Організація праці менеджера: Основи управлінського консультування»   Галузь знань 07 Управління та адміністрування Спеціальність 073 «Менеджмент» Ступінь вищої освіти бакалавр   ХЕРСОН   </vt:lpstr>
      <vt:lpstr>Презентация PowerPoint</vt:lpstr>
      <vt:lpstr>Презентация PowerPoint</vt:lpstr>
      <vt:lpstr>Перелік тем</vt:lpstr>
      <vt:lpstr>РЕКОМЕНДОВАНА ЛІТЕРАТУРА: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Міністерство освіти і науки України Херсонський державний університет Факультет економіки та менеджменту Кафедра фінансів, обліку та підприємництва   " ОСНОВИ ТОРГІВЕЛЬНОЇ ДІЯЛЬНОСТІ «   Галузь знань 07 Управління та адміністрування Спеціальність 076 «Підприємництво, торгівля та біржова діяльність» Ступінь вищої освіти бакалавр   ХЕРСОН</dc:title>
  <dc:creator>Пользователь Windows</dc:creator>
  <cp:lastModifiedBy>IPOSLENOVO</cp:lastModifiedBy>
  <cp:revision>15</cp:revision>
  <dcterms:created xsi:type="dcterms:W3CDTF">2020-05-28T12:18:49Z</dcterms:created>
  <dcterms:modified xsi:type="dcterms:W3CDTF">2020-06-05T11:41:40Z</dcterms:modified>
</cp:coreProperties>
</file>